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6" r:id="rId3"/>
    <p:sldId id="285" r:id="rId4"/>
    <p:sldId id="278" r:id="rId5"/>
    <p:sldId id="267" r:id="rId6"/>
    <p:sldId id="269" r:id="rId7"/>
    <p:sldId id="268" r:id="rId8"/>
    <p:sldId id="259" r:id="rId9"/>
    <p:sldId id="270" r:id="rId10"/>
    <p:sldId id="272" r:id="rId11"/>
    <p:sldId id="274" r:id="rId12"/>
    <p:sldId id="275" r:id="rId13"/>
    <p:sldId id="27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7506"/>
            <a:ext cx="9143999" cy="6893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260648"/>
            <a:ext cx="784887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Arial Black" pitchFamily="34" charset="0"/>
              </a:rPr>
              <a:t>ДЕПАРТАМЕНТ ОБРАЗОВАНИЯ АДМИНИСТРАЦИИ ГОРОДА ОМСКА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2089696"/>
            <a:ext cx="47160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Конкурс городов России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«Города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для детей. 2019»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3472321"/>
            <a:ext cx="5400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Конкурсное  задание № 4: проведение </a:t>
            </a:r>
          </a:p>
          <a:p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в муниципальном образовании мероприятия, направленного на изучение краеведческого и историко-культурного наследия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255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9468" y="-21416"/>
            <a:ext cx="9331988" cy="6879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2918002"/>
            <a:ext cx="39604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Наиболее крупными </a:t>
            </a:r>
          </a:p>
          <a:p>
            <a:pPr lvl="0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мероприятиями, направленными</a:t>
            </a:r>
          </a:p>
          <a:p>
            <a:pPr lvl="0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на изучение краеведческого и историко-культурного наследия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города 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Омска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являются 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фестиваль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творческих 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проектов «Держава» и городской смотр-конкурс музейных объединений «Салют, музей!»</a:t>
            </a:r>
          </a:p>
        </p:txBody>
      </p:sp>
    </p:spTree>
    <p:extLst>
      <p:ext uri="{BB962C8B-B14F-4D97-AF65-F5344CB8AC3E}">
        <p14:creationId xmlns:p14="http://schemas.microsoft.com/office/powerpoint/2010/main" xmlns="" val="405942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7506"/>
            <a:ext cx="9143999" cy="6893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6404" y="4509120"/>
            <a:ext cx="6443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На базе бюджетных общеобразовательных учреждений города Омска создано 51 музейное объединение (Путеводитель по школьным музеям города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Омска. 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Выпуск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2. Омск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, 2019 г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.)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116" y="1124744"/>
            <a:ext cx="51169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С целью изучения </a:t>
            </a:r>
          </a:p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краеведческого и историко-культурного наследия, </a:t>
            </a:r>
          </a:p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формирования у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подрастающего 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поколения духовно-нравственных ценностей и патриотических качеств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личности 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на территории города Омска ежегодно создаются новые музейные объединения разного типа и профиля, организующие работу с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обучающимися.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231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7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3861047"/>
            <a:ext cx="5148064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dirty="0">
                <a:solidFill>
                  <a:prstClr val="white"/>
                </a:solidFill>
                <a:latin typeface="Arial Black" pitchFamily="34" charset="0"/>
              </a:rPr>
              <a:t>ГОРОДСКОЙ</a:t>
            </a:r>
          </a:p>
          <a:p>
            <a:pPr lvl="0"/>
            <a:r>
              <a:rPr lang="ru-RU" sz="2800" dirty="0">
                <a:solidFill>
                  <a:prstClr val="white"/>
                </a:solidFill>
                <a:latin typeface="Arial Black" pitchFamily="34" charset="0"/>
              </a:rPr>
              <a:t>СМОТР-КОНКУРС МУЗЕЙНЫХ ОБЪЕДИНЕНИЙ </a:t>
            </a:r>
            <a:r>
              <a:rPr lang="ru-RU" sz="2800" dirty="0" smtClean="0">
                <a:solidFill>
                  <a:prstClr val="white"/>
                </a:solidFill>
                <a:latin typeface="Arial Black" pitchFamily="34" charset="0"/>
              </a:rPr>
              <a:t>«</a:t>
            </a:r>
            <a:r>
              <a:rPr lang="ru-RU" sz="2800" dirty="0">
                <a:solidFill>
                  <a:prstClr val="white"/>
                </a:solidFill>
                <a:latin typeface="Arial Black" pitchFamily="34" charset="0"/>
              </a:rPr>
              <a:t>САЛЮТ, МУЗЕЙ</a:t>
            </a:r>
            <a:r>
              <a:rPr lang="ru-RU" sz="2800" dirty="0" smtClean="0">
                <a:solidFill>
                  <a:prstClr val="white"/>
                </a:solidFill>
                <a:latin typeface="Arial Black" pitchFamily="34" charset="0"/>
              </a:rPr>
              <a:t>!»</a:t>
            </a:r>
          </a:p>
          <a:p>
            <a:pPr lvl="0"/>
            <a:endParaRPr lang="ru-RU" sz="2400" dirty="0" smtClean="0">
              <a:solidFill>
                <a:prstClr val="white"/>
              </a:solidFill>
              <a:latin typeface="Arial Black" pitchFamily="34" charset="0"/>
            </a:endParaRPr>
          </a:p>
          <a:p>
            <a:pPr lvl="0" algn="ctr"/>
            <a:endParaRPr lang="ru-RU" sz="2400" dirty="0">
              <a:solidFill>
                <a:prstClr val="white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165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434602"/>
            <a:ext cx="9793088" cy="7381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973" y="3255968"/>
            <a:ext cx="374693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chemeClr val="bg1"/>
                </a:solidFill>
              </a:rPr>
              <a:t>С целью активизации деятельности детских музейных объединений </a:t>
            </a:r>
          </a:p>
          <a:p>
            <a:pPr lvl="0"/>
            <a:r>
              <a:rPr lang="ru-RU" b="1" dirty="0" smtClean="0">
                <a:solidFill>
                  <a:schemeClr val="bg1"/>
                </a:solidFill>
              </a:rPr>
              <a:t>проводится  городской смотр-конкурс «Салют, музей!».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В 2019 году в финале смотра-конкурса, посвященного </a:t>
            </a:r>
            <a:r>
              <a:rPr lang="ru-RU" b="1" dirty="0">
                <a:solidFill>
                  <a:schemeClr val="bg1"/>
                </a:solidFill>
              </a:rPr>
              <a:t>сохранению </a:t>
            </a:r>
            <a:r>
              <a:rPr lang="ru-RU" b="1" dirty="0" smtClean="0">
                <a:solidFill>
                  <a:schemeClr val="bg1"/>
                </a:solidFill>
              </a:rPr>
              <a:t>исторической </a:t>
            </a:r>
            <a:r>
              <a:rPr lang="ru-RU" b="1" dirty="0">
                <a:solidFill>
                  <a:schemeClr val="bg1"/>
                </a:solidFill>
              </a:rPr>
              <a:t>памяти о защитниках Отечества и воинах – </a:t>
            </a:r>
            <a:r>
              <a:rPr lang="ru-RU" b="1" dirty="0" smtClean="0">
                <a:solidFill>
                  <a:schemeClr val="bg1"/>
                </a:solidFill>
              </a:rPr>
              <a:t>интернационалистах, </a:t>
            </a:r>
            <a:r>
              <a:rPr lang="ru-RU" b="1" dirty="0">
                <a:solidFill>
                  <a:schemeClr val="bg1"/>
                </a:solidFill>
              </a:rPr>
              <a:t>приняли </a:t>
            </a:r>
            <a:r>
              <a:rPr lang="ru-RU" b="1" dirty="0" smtClean="0">
                <a:solidFill>
                  <a:schemeClr val="bg1"/>
                </a:solidFill>
              </a:rPr>
              <a:t>участие более 600 обучающихся  из 40 образовательных </a:t>
            </a:r>
            <a:r>
              <a:rPr lang="ru-RU" b="1" dirty="0">
                <a:solidFill>
                  <a:schemeClr val="bg1"/>
                </a:solidFill>
              </a:rPr>
              <a:t>учреждений города </a:t>
            </a:r>
            <a:r>
              <a:rPr lang="ru-RU" b="1" dirty="0" smtClean="0">
                <a:solidFill>
                  <a:schemeClr val="bg1"/>
                </a:solidFill>
              </a:rPr>
              <a:t>Омска 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2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7593" y="-76280"/>
            <a:ext cx="9259185" cy="6934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3379894"/>
            <a:ext cx="50901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white"/>
                </a:solidFill>
                <a:latin typeface="Arial Black" pitchFamily="34" charset="0"/>
              </a:rPr>
              <a:t> 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3390860"/>
            <a:ext cx="39604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Участниками смотра-конкурса были оформлены </a:t>
            </a:r>
            <a:r>
              <a:rPr lang="ru-RU" sz="2000" b="1" dirty="0">
                <a:solidFill>
                  <a:schemeClr val="bg1"/>
                </a:solidFill>
              </a:rPr>
              <a:t>тематические </a:t>
            </a:r>
            <a:r>
              <a:rPr lang="ru-RU" sz="2000" b="1" dirty="0" smtClean="0">
                <a:solidFill>
                  <a:schemeClr val="bg1"/>
                </a:solidFill>
              </a:rPr>
              <a:t> стенды и выставки</a:t>
            </a:r>
            <a:r>
              <a:rPr lang="ru-RU" sz="2000" b="1" dirty="0">
                <a:solidFill>
                  <a:schemeClr val="bg1"/>
                </a:solidFill>
              </a:rPr>
              <a:t>, на которых представлены документальные материалы, фотографии, рисунки, подлинные </a:t>
            </a:r>
            <a:r>
              <a:rPr lang="ru-RU" sz="2000" b="1" dirty="0" smtClean="0">
                <a:solidFill>
                  <a:schemeClr val="bg1"/>
                </a:solidFill>
              </a:rPr>
              <a:t>экспонаты; разработаны </a:t>
            </a:r>
            <a:r>
              <a:rPr lang="ru-RU" sz="2000" b="1" dirty="0">
                <a:solidFill>
                  <a:schemeClr val="bg1"/>
                </a:solidFill>
              </a:rPr>
              <a:t>и проведены </a:t>
            </a:r>
            <a:r>
              <a:rPr lang="ru-RU" sz="2000" b="1" dirty="0" smtClean="0">
                <a:solidFill>
                  <a:schemeClr val="bg1"/>
                </a:solidFill>
              </a:rPr>
              <a:t>экскурсии, </a:t>
            </a:r>
            <a:r>
              <a:rPr lang="ru-RU" sz="2000" b="1" dirty="0">
                <a:solidFill>
                  <a:schemeClr val="bg1"/>
                </a:solidFill>
              </a:rPr>
              <a:t>музейные уроки, </a:t>
            </a:r>
            <a:r>
              <a:rPr lang="ru-RU" sz="2000" b="1" dirty="0" smtClean="0">
                <a:solidFill>
                  <a:schemeClr val="bg1"/>
                </a:solidFill>
              </a:rPr>
              <a:t>«Уроки памяти»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381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757"/>
            <a:ext cx="9149012" cy="6854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1640" y="3861048"/>
            <a:ext cx="43428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В рамках смотра-конкурса </a:t>
            </a:r>
          </a:p>
          <a:p>
            <a:r>
              <a:rPr lang="ru-RU" sz="2000" b="1" dirty="0" smtClean="0">
                <a:solidFill>
                  <a:schemeClr val="bg1"/>
                </a:solidFill>
              </a:rPr>
              <a:t>были </a:t>
            </a:r>
            <a:r>
              <a:rPr lang="ru-RU" sz="2000" b="1" dirty="0">
                <a:solidFill>
                  <a:schemeClr val="bg1"/>
                </a:solidFill>
              </a:rPr>
              <a:t>подготовлены видеофильмы </a:t>
            </a:r>
            <a:r>
              <a:rPr lang="ru-RU" sz="2000" b="1" dirty="0" smtClean="0">
                <a:solidFill>
                  <a:schemeClr val="bg1"/>
                </a:solidFill>
              </a:rPr>
              <a:t>об  </a:t>
            </a:r>
            <a:r>
              <a:rPr lang="ru-RU" sz="2000" b="1" dirty="0">
                <a:solidFill>
                  <a:schemeClr val="bg1"/>
                </a:solidFill>
              </a:rPr>
              <a:t>уникальных экспонатах, хранящихся в </a:t>
            </a:r>
            <a:r>
              <a:rPr lang="ru-RU" sz="2000" b="1" dirty="0" smtClean="0">
                <a:solidFill>
                  <a:schemeClr val="bg1"/>
                </a:solidFill>
              </a:rPr>
              <a:t> школьных музеях  и </a:t>
            </a:r>
            <a:r>
              <a:rPr lang="ru-RU" sz="2000" b="1" dirty="0">
                <a:solidFill>
                  <a:schemeClr val="bg1"/>
                </a:solidFill>
              </a:rPr>
              <a:t>семейных </a:t>
            </a:r>
            <a:r>
              <a:rPr lang="ru-RU" sz="2000" b="1" dirty="0" smtClean="0">
                <a:solidFill>
                  <a:schemeClr val="bg1"/>
                </a:solidFill>
              </a:rPr>
              <a:t>архивах  обучающихся; разработаны проекты </a:t>
            </a:r>
            <a:r>
              <a:rPr lang="ru-RU" sz="2000" b="1" dirty="0">
                <a:solidFill>
                  <a:schemeClr val="bg1"/>
                </a:solidFill>
              </a:rPr>
              <a:t>веб-сайтов </a:t>
            </a:r>
            <a:r>
              <a:rPr lang="ru-RU" sz="2000" b="1" dirty="0" smtClean="0">
                <a:solidFill>
                  <a:schemeClr val="bg1"/>
                </a:solidFill>
              </a:rPr>
              <a:t>музеев образовательных организаций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975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367" y="0"/>
            <a:ext cx="920073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2924944"/>
            <a:ext cx="359041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Подобные мероприятия позволяют активизировать творческую деятельность </a:t>
            </a:r>
            <a:r>
              <a:rPr lang="ru-RU" b="1" dirty="0" smtClean="0">
                <a:solidFill>
                  <a:schemeClr val="bg1"/>
                </a:solidFill>
              </a:rPr>
              <a:t>детских музейных </a:t>
            </a:r>
            <a:r>
              <a:rPr lang="ru-RU" b="1" dirty="0">
                <a:solidFill>
                  <a:schemeClr val="bg1"/>
                </a:solidFill>
              </a:rPr>
              <a:t>объединений в деле изучения и сохранения историко-культурного наследия</a:t>
            </a:r>
          </a:p>
          <a:p>
            <a:r>
              <a:rPr lang="ru-RU" b="1" dirty="0">
                <a:solidFill>
                  <a:schemeClr val="bg1"/>
                </a:solidFill>
              </a:rPr>
              <a:t>родного края; </a:t>
            </a:r>
            <a:r>
              <a:rPr lang="ru-RU" b="1" dirty="0" smtClean="0">
                <a:solidFill>
                  <a:schemeClr val="bg1"/>
                </a:solidFill>
              </a:rPr>
              <a:t>помогают  школьным музеям  стать более </a:t>
            </a:r>
            <a:r>
              <a:rPr lang="ru-RU" b="1" dirty="0">
                <a:solidFill>
                  <a:schemeClr val="bg1"/>
                </a:solidFill>
              </a:rPr>
              <a:t>интересными </a:t>
            </a:r>
            <a:r>
              <a:rPr lang="ru-RU" b="1" dirty="0" smtClean="0">
                <a:solidFill>
                  <a:schemeClr val="bg1"/>
                </a:solidFill>
              </a:rPr>
              <a:t>для детской аудитории</a:t>
            </a:r>
            <a:r>
              <a:rPr lang="ru-RU" b="1" dirty="0">
                <a:solidFill>
                  <a:schemeClr val="bg1"/>
                </a:solidFill>
              </a:rPr>
              <a:t>; способствуют формированию </a:t>
            </a:r>
            <a:r>
              <a:rPr lang="ru-RU" b="1" dirty="0" smtClean="0">
                <a:solidFill>
                  <a:schemeClr val="bg1"/>
                </a:solidFill>
              </a:rPr>
              <a:t> патриотического </a:t>
            </a:r>
            <a:r>
              <a:rPr lang="ru-RU" b="1" dirty="0">
                <a:solidFill>
                  <a:schemeClr val="bg1"/>
                </a:solidFill>
              </a:rPr>
              <a:t>сознания </a:t>
            </a:r>
            <a:r>
              <a:rPr lang="ru-RU" b="1" dirty="0" smtClean="0">
                <a:solidFill>
                  <a:schemeClr val="bg1"/>
                </a:solidFill>
              </a:rPr>
              <a:t>подрастающего поколения 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775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8588"/>
            <a:ext cx="9269256" cy="692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2996952"/>
            <a:ext cx="35283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dirty="0">
                <a:solidFill>
                  <a:prstClr val="white"/>
                </a:solidFill>
                <a:latin typeface="Arial Black" pitchFamily="34" charset="0"/>
              </a:rPr>
              <a:t>ФЕСТИВАЛЬ ТВОРЧЕСКИХ ПРОЕКТОВ «ДЕРЖАВА» </a:t>
            </a:r>
          </a:p>
        </p:txBody>
      </p:sp>
    </p:spTree>
    <p:extLst>
      <p:ext uri="{BB962C8B-B14F-4D97-AF65-F5344CB8AC3E}">
        <p14:creationId xmlns:p14="http://schemas.microsoft.com/office/powerpoint/2010/main" xmlns="" val="79666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501"/>
            <a:ext cx="9144000" cy="68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6791" y="1484784"/>
            <a:ext cx="382516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Фестиваль творческих </a:t>
            </a:r>
            <a:endParaRPr lang="en-US" b="1" dirty="0">
              <a:solidFill>
                <a:schemeClr val="bg1"/>
              </a:solidFill>
            </a:endParaRPr>
          </a:p>
          <a:p>
            <a:r>
              <a:rPr lang="ru-RU" b="1" dirty="0">
                <a:solidFill>
                  <a:schemeClr val="bg1"/>
                </a:solidFill>
              </a:rPr>
              <a:t>и исследовательских </a:t>
            </a:r>
            <a:endParaRPr lang="en-US" b="1" dirty="0">
              <a:solidFill>
                <a:schemeClr val="bg1"/>
              </a:solidFill>
            </a:endParaRPr>
          </a:p>
          <a:p>
            <a:r>
              <a:rPr lang="ru-RU" b="1" dirty="0">
                <a:solidFill>
                  <a:schemeClr val="bg1"/>
                </a:solidFill>
              </a:rPr>
              <a:t>проектов «Держава» </a:t>
            </a:r>
            <a:endParaRPr lang="en-US" b="1" dirty="0">
              <a:solidFill>
                <a:schemeClr val="bg1"/>
              </a:solidFill>
            </a:endParaRPr>
          </a:p>
          <a:p>
            <a:r>
              <a:rPr lang="ru-RU" b="1" dirty="0">
                <a:solidFill>
                  <a:schemeClr val="bg1"/>
                </a:solidFill>
              </a:rPr>
              <a:t>проводится в целях </a:t>
            </a:r>
            <a:endParaRPr lang="en-US" b="1" dirty="0">
              <a:solidFill>
                <a:schemeClr val="bg1"/>
              </a:solidFill>
            </a:endParaRPr>
          </a:p>
          <a:p>
            <a:r>
              <a:rPr lang="ru-RU" b="1" dirty="0">
                <a:solidFill>
                  <a:schemeClr val="bg1"/>
                </a:solidFill>
              </a:rPr>
              <a:t>популяризации Дня народного единства, развития интереса обучающихся к истории Отечества, воспитания у них патриотических чувств, увековечения памяти предков, павших за свободу и независимость Родины, развития творческих и исследовательских навыков обучающихся.</a:t>
            </a:r>
          </a:p>
          <a:p>
            <a:r>
              <a:rPr lang="ru-RU" b="1" dirty="0">
                <a:solidFill>
                  <a:schemeClr val="bg1"/>
                </a:solidFill>
              </a:rPr>
              <a:t>Творческая и исследовательская работа обучающихся 1-11 классов способствует изучению  историко-культурного наследия Омского </a:t>
            </a:r>
            <a:r>
              <a:rPr lang="ru-RU" b="1" dirty="0" err="1">
                <a:solidFill>
                  <a:schemeClr val="bg1"/>
                </a:solidFill>
              </a:rPr>
              <a:t>Прииртышья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149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643" cy="685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340768"/>
            <a:ext cx="49685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600" b="1" dirty="0">
                <a:solidFill>
                  <a:schemeClr val="bg1"/>
                </a:solidFill>
              </a:rPr>
              <a:t>Фестиваль «Держава» </a:t>
            </a:r>
            <a:endParaRPr lang="en-US" sz="1600" b="1" dirty="0">
              <a:solidFill>
                <a:schemeClr val="bg1"/>
              </a:solidFill>
            </a:endParaRPr>
          </a:p>
          <a:p>
            <a:pPr lvl="0">
              <a:defRPr/>
            </a:pPr>
            <a:r>
              <a:rPr lang="ru-RU" sz="1600" b="1" dirty="0">
                <a:solidFill>
                  <a:schemeClr val="bg1"/>
                </a:solidFill>
              </a:rPr>
              <a:t>проводится по следующим</a:t>
            </a:r>
            <a:endParaRPr lang="en-US" sz="1600" b="1" dirty="0">
              <a:solidFill>
                <a:schemeClr val="bg1"/>
              </a:solidFill>
            </a:endParaRPr>
          </a:p>
          <a:p>
            <a:pPr lvl="0">
              <a:defRPr/>
            </a:pPr>
            <a:r>
              <a:rPr lang="ru-RU" sz="1600" b="1" dirty="0">
                <a:solidFill>
                  <a:schemeClr val="bg1"/>
                </a:solidFill>
              </a:rPr>
              <a:t> направлениям:</a:t>
            </a:r>
          </a:p>
          <a:p>
            <a:pPr lvl="0">
              <a:defRPr/>
            </a:pPr>
            <a:r>
              <a:rPr lang="ru-RU" sz="1600" b="1" dirty="0">
                <a:solidFill>
                  <a:schemeClr val="bg1"/>
                </a:solidFill>
              </a:rPr>
              <a:t> </a:t>
            </a: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1.Направление «Традиции культуры </a:t>
            </a:r>
            <a:endParaRPr lang="en-US" sz="1600" b="1" dirty="0">
              <a:solidFill>
                <a:schemeClr val="bg1"/>
              </a:solidFill>
            </a:endParaRP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и быта народов Сибирского региона»</a:t>
            </a: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 2.Направление «Секреты национальной</a:t>
            </a:r>
            <a:endParaRPr lang="en-US" sz="1600" b="1" dirty="0">
              <a:solidFill>
                <a:schemeClr val="bg1"/>
              </a:solidFill>
            </a:endParaRP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 кухни народов  Сибирского региона» </a:t>
            </a: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3.Направление «Религиозная культура </a:t>
            </a:r>
            <a:endParaRPr lang="en-US" sz="1600" b="1" dirty="0">
              <a:solidFill>
                <a:schemeClr val="bg1"/>
              </a:solidFill>
            </a:endParaRP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народов Сибирского региона»</a:t>
            </a: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4. Направление «Музыкальная  культура народов  Сибирского региона»</a:t>
            </a: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5. Направление «Литературное творчество народов  Сибирского региона»  </a:t>
            </a: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6.Направление «О чести, доблести и славе»</a:t>
            </a: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7.Направление «Вместе на одной земле. Этнокультурное многообразие и </a:t>
            </a:r>
            <a:r>
              <a:rPr lang="ru-RU" sz="1600" b="1" dirty="0" smtClean="0">
                <a:solidFill>
                  <a:schemeClr val="bg1"/>
                </a:solidFill>
              </a:rPr>
              <a:t>межнациональный</a:t>
            </a:r>
          </a:p>
          <a:p>
            <a:pPr lvl="0" indent="-342900">
              <a:defRPr/>
            </a:pPr>
            <a:r>
              <a:rPr lang="ru-RU" sz="1600" b="1" dirty="0" smtClean="0">
                <a:solidFill>
                  <a:schemeClr val="bg1"/>
                </a:solidFill>
              </a:rPr>
              <a:t> </a:t>
            </a:r>
            <a:r>
              <a:rPr lang="ru-RU" sz="1600" b="1" dirty="0">
                <a:solidFill>
                  <a:schemeClr val="bg1"/>
                </a:solidFill>
              </a:rPr>
              <a:t>мир на территории Сибирского региона»</a:t>
            </a: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8.Направление «Коренные и пришлые…»</a:t>
            </a:r>
          </a:p>
          <a:p>
            <a:pPr lvl="0" indent="-342900">
              <a:defRPr/>
            </a:pPr>
            <a:r>
              <a:rPr lang="ru-RU" sz="1600" b="1" dirty="0">
                <a:solidFill>
                  <a:schemeClr val="bg1"/>
                </a:solidFill>
              </a:rPr>
              <a:t>9.Направление «Образование Сибирского региона»</a:t>
            </a:r>
          </a:p>
        </p:txBody>
      </p:sp>
    </p:spTree>
    <p:extLst>
      <p:ext uri="{BB962C8B-B14F-4D97-AF65-F5344CB8AC3E}">
        <p14:creationId xmlns:p14="http://schemas.microsoft.com/office/powerpoint/2010/main" xmlns="" val="139519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98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7499" y="3645024"/>
            <a:ext cx="544261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Фестиваль «Держава» в этом году 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проводится </a:t>
            </a:r>
            <a:r>
              <a:rPr lang="ru-RU" b="1" dirty="0">
                <a:solidFill>
                  <a:schemeClr val="bg1"/>
                </a:solidFill>
              </a:rPr>
              <a:t>в 14 </a:t>
            </a:r>
            <a:r>
              <a:rPr lang="ru-RU" b="1" dirty="0" smtClean="0">
                <a:solidFill>
                  <a:schemeClr val="bg1"/>
                </a:solidFill>
              </a:rPr>
              <a:t>раз. С сентября  по октябрь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2019 года на  базе бюджетных общеобразовательных учреждений города Омска прошли отборочные этапы, в которых  приняли участие более 200 обучающихся. На финал фестиваля, который состоится 1 ноября 2019 года представлено 120 проектов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 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254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013" y="0"/>
            <a:ext cx="915402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2879598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450850" algn="l"/>
                <a:tab pos="1143000" algn="l"/>
              </a:tabLst>
            </a:pPr>
            <a:r>
              <a:rPr lang="ru-RU" b="1" dirty="0">
                <a:solidFill>
                  <a:schemeClr val="bg1"/>
                </a:solidFill>
              </a:rPr>
              <a:t>Социальными партнерами фестиваля являются: Омская епархия Русской Православной церкви Московского Патриархата, Омское региональное отделение «Российский комитет защиты мира», Омский Государственный Университет им. Ф</a:t>
            </a:r>
            <a:r>
              <a:rPr lang="ru-RU" b="1" dirty="0" smtClean="0">
                <a:solidFill>
                  <a:schemeClr val="bg1"/>
                </a:solidFill>
              </a:rPr>
              <a:t>. М. Достоевского</a:t>
            </a:r>
            <a:r>
              <a:rPr lang="ru-RU" b="1" dirty="0">
                <a:solidFill>
                  <a:schemeClr val="bg1"/>
                </a:solidFill>
              </a:rPr>
              <a:t>.</a:t>
            </a:r>
          </a:p>
          <a:p>
            <a:pPr>
              <a:tabLst>
                <a:tab pos="450850" algn="l"/>
                <a:tab pos="1143000" algn="l"/>
              </a:tabLst>
            </a:pPr>
            <a:r>
              <a:rPr lang="ru-RU" b="1" dirty="0">
                <a:solidFill>
                  <a:schemeClr val="bg1"/>
                </a:solidFill>
              </a:rPr>
              <a:t>В жюри фестиваля работают известные люди Омского </a:t>
            </a:r>
            <a:r>
              <a:rPr lang="ru-RU" b="1" dirty="0" err="1">
                <a:solidFill>
                  <a:schemeClr val="bg1"/>
                </a:solidFill>
              </a:rPr>
              <a:t>Прииртышья</a:t>
            </a:r>
            <a:r>
              <a:rPr lang="ru-RU" b="1" dirty="0">
                <a:solidFill>
                  <a:schemeClr val="bg1"/>
                </a:solidFill>
              </a:rPr>
              <a:t>, представители администрации,  ученые, писатели, общественные деятели,  </a:t>
            </a:r>
            <a:r>
              <a:rPr lang="ru-RU" b="1" dirty="0" smtClean="0">
                <a:solidFill>
                  <a:schemeClr val="bg1"/>
                </a:solidFill>
              </a:rPr>
              <a:t>журналисты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351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456</Words>
  <Application>Microsoft Office PowerPoint</Application>
  <PresentationFormat>Экран (4:3)</PresentationFormat>
  <Paragraphs>53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Nikiforova.TN</dc:creator>
  <cp:lastModifiedBy>Пользователь</cp:lastModifiedBy>
  <cp:revision>71</cp:revision>
  <dcterms:created xsi:type="dcterms:W3CDTF">2019-10-15T07:44:46Z</dcterms:created>
  <dcterms:modified xsi:type="dcterms:W3CDTF">2019-10-22T10:47:45Z</dcterms:modified>
</cp:coreProperties>
</file>